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75" roundtripDataSignature="AMtx7mgN9N1JaTrkLr5LLXZCzEryAT/s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customschemas.google.com/relationships/presentationmetadata" Target="metadata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a82c55577_0_4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1ea82c55577_0_4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a82c55577_0_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1ea82c55577_0_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a82c55577_0_6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1ea82c55577_0_6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a82c55577_0_6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1ea82c55577_0_6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a82c55577_0_7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1ea82c55577_0_7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a82c55577_0_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1ea82c55577_0_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a82c55577_0_8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1ea82c55577_0_8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a82c55577_0_10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1ea82c55577_0_10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a82c55577_0_1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1ea82c55577_0_1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a82c55577_0_12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1ea82c55577_0_12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94c463652_0_6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e94c463652_0_6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a82c55577_0_9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1ea82c55577_0_9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a82c55577_0_9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1ea82c55577_0_9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a82c55577_0_1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1ea82c55577_0_1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a82c55577_0_13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1ea82c55577_0_13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a82c55577_0_14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1ea82c55577_0_14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a82c55577_0_15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1ea82c55577_0_15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a82c55577_0_1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1ea82c55577_0_1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a82c55577_0_1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1ea82c55577_0_1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a82c55577_0_17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1ea82c55577_0_17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ea82c55577_0_18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1ea82c55577_0_18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a82c55577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g1ea82c55577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a82c55577_0_1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1ea82c55577_0_1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a82c55577_0_19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1ea82c55577_0_19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a82c55577_0_20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1ea82c55577_0_20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a82c55577_0_20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1ea82c55577_0_20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a82c55577_0_2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1ea82c55577_0_2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a82c55577_0_21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1ea82c55577_0_21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ea82c55577_0_2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g1ea82c55577_0_2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ea82c55577_0_2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1ea82c55577_0_2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ea82c55577_0_23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1ea82c55577_0_23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ea82c55577_0_24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g1ea82c55577_0_24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a82c55577_0_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1ea82c55577_0_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ea82c55577_0_24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1ea82c55577_0_24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ea82c55577_0_2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1ea82c55577_0_2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ea82c55577_0_2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1ea82c55577_0_2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ea82c55577_0_2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g1ea82c55577_0_2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ea82c55577_0_2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1ea82c55577_0_2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ea82c55577_0_28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g1ea82c55577_0_28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ea82c55577_0_29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1ea82c55577_0_29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a82c55577_0_29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g1ea82c55577_0_29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ea82c55577_0_3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g1ea82c55577_0_3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ea82c55577_0_3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1ea82c55577_0_3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a82c55577_0_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g1ea82c55577_0_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ea82c55577_0_34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g1ea82c55577_0_34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ea82c55577_0_32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g1ea82c55577_0_32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ea82c55577_0_3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g1ea82c55577_0_3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ea82c55577_0_3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g1ea82c55577_0_3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ea82c55577_0_3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g1ea82c55577_0_3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ea82c55577_0_3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g1ea82c55577_0_3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ea82c55577_0_37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g1ea82c55577_0_37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ea82c55577_0_3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g1ea82c55577_0_3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ea82c55577_0_3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g1ea82c55577_0_3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ea82c55577_0_3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g1ea82c55577_0_3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a82c55577_0_1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1ea82c55577_0_1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ea82c55577_0_40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g1ea82c55577_0_40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ea82c55577_0_41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g1ea82c55577_0_41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ea82c55577_0_41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g1ea82c55577_0_41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ea82c55577_0_4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4" name="Google Shape;514;g1ea82c55577_0_4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ea82c55577_0_4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g1ea82c55577_0_4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ea82c55577_0_43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8" name="Google Shape;528;g1ea82c55577_0_43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ea82c55577_0_4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" name="Google Shape;536;g1ea82c55577_0_4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ea82c55577_0_4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4" name="Google Shape;544;g1ea82c55577_0_4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e6c7825b80_0_1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g1e6c7825b80_0_1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p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a82c55577_0_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g1ea82c55577_0_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a82c55577_0_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1ea82c55577_0_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a82c55577_0_3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1ea82c55577_0_3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5" Type="http://schemas.openxmlformats.org/officeDocument/2006/relationships/image" Target="../media/image35.gif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D145B"/>
                </a:solidFill>
              </a:rPr>
              <a:t>TypeScript e qualidade de código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a82c55577_0_49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Dificuldades e liberdades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 tudo isso para justificarmos o surgimento e a implementação do TypeScript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g1ea82c55577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ea82c55577_0_4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a82c55577_0_55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Dificuldades e liberdades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 tudo isso para justificarmos o surgimento e a implementação do TypeScript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g1ea82c55577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ea82c55577_0_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a82c55577_0_61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 o TypeScript?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TypeScript é uma linguagem de programação que é um </a:t>
            </a:r>
            <a:r>
              <a:rPr b="1" lang="en-US" sz="2200">
                <a:solidFill>
                  <a:srgbClr val="91A3AD"/>
                </a:solidFill>
              </a:rPr>
              <a:t>superconjunto </a:t>
            </a:r>
            <a:r>
              <a:rPr lang="en-US" sz="2200">
                <a:solidFill>
                  <a:srgbClr val="91A3AD"/>
                </a:solidFill>
              </a:rPr>
              <a:t>de JavaScript. E o que isso significa?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g1ea82c55577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ea82c55577_0_6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a82c55577_0_67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 o TypeScript?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Significa que toda a linguagem JavaScript está contida na linguagem TypeScript. Que um programa/arquivo em JavaScript é válido como TypeScript também.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g1ea82c55577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1ea82c55577_0_6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a82c55577_0_73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 o TypeScript?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Podemos entender de maneira similar ao ES6, ao usarmos o Babel para transpilarmos o JavaScript ES6 para JavaScript “puro”, nós ganhamos uma gama de ferramentas, mas podemos seguir usando o JavaScript puro…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TypeScript funciona da mesma maneira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g1ea82c55577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ea82c55577_0_7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a82c55577_0_79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 o TypeScript?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Podemos entender de maneira similar ao ES6, ao usarmos o Babel para transpilarmos o JavaScript ES6 para JavaScript “puro”, nós ganhamos uma gama de ferramentas, mas podemos seguir usando o JavaScript puro…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TypeScript funciona da mesma maneira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g1ea82c55577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1ea82c55577_0_7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g1ea82c55577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90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a82c55577_0_86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TypeScript e React Native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usarmos o TypeScript com o React Native, precisamos ter o Babel configurado para aceitar TypeScript (a maioria dos templates que usamos já está configurado)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g1ea82c55577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ea82c55577_0_8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a82c55577_0_104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TypeScript e React Native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Outra diferença importante, é que a extensão do arquivo, que antes podíamos usar JS ou JSX sem problemas, agora precisa ser TSX para componentes React, para identificar corretamente o valor do retorno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g1ea82c55577_0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ea82c55577_0_10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1ea82c55577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ea82c55577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8484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ea82c55577_0_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9654" y="0"/>
            <a:ext cx="320744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1ea82c55577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ea82c55577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8484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ea82c55577_0_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9654" y="0"/>
            <a:ext cx="320744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g1ea82c55577_0_122"/>
          <p:cNvCxnSpPr/>
          <p:nvPr/>
        </p:nvCxnSpPr>
        <p:spPr>
          <a:xfrm>
            <a:off x="34150" y="185675"/>
            <a:ext cx="1526100" cy="108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g1ea82c55577_0_122"/>
          <p:cNvCxnSpPr/>
          <p:nvPr/>
        </p:nvCxnSpPr>
        <p:spPr>
          <a:xfrm>
            <a:off x="730775" y="1010350"/>
            <a:ext cx="1526100" cy="108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94c463652_0_656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Dificuldades e liberdades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Durante nosso curso inteiro, nossos aplicativos em React Native foram feitos em JavaScript.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 não há problema nisso, JavaScript é uma das linguagens mais utilizadas do mundo, e extremamente adaptável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e94c463652_0_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1e94c463652_0_65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a82c55577_0_98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 o TypeScript?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Ao usarmos o TypeScript, passamos de uma linguagem fracamente tipada, para uma linguagem *fortemente tipada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1ea82c55577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ea82c55577_0_9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a82c55577_0_92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 o TypeScript?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Mas atenção, os tipos só são válidos na transpilação do TypeScript para o JavaScript. Quando o código é transformado em JavaScript, os tipos são perdidos, então não temos erros de tipos em tempo de execução no JavaScript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g1ea82c55577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ea82c55577_0_9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a82c55577_0_131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 o TypeScript?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Isso significa que, apesar de termos uma tipagem explícita em código, ela é uma nomenclatura, que nos ajuda com a IDE, e nos ajuda a evitar erros. Mas se o erro passar, o código irá funcionar do mesmo jeito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g1ea82c55577_0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ea82c55577_0_13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a82c55577_0_137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 o TypeScript?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Exemplo real de quando o professor quase subiu um bug em produção por esse detalhe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1ea82c55577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ea82c55577_0_13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2c55577_0_143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 o TypeScript?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Exemplo real de quando o professor quase subiu um bug em produção por esse detalhe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g1ea82c55577_0_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ea82c55577_0_14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g1ea82c55577_0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225" y="1042975"/>
            <a:ext cx="6884875" cy="34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a82c55577_0_150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Exemplo de cuidado a se tomar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Após 2 dias inteiros tratando erros de débitos técnicos do Sonar, e escrevendo testes unitários, o professor corrigiu e implementou testes unitários no código mostrado, substituindo o duplo igual por triplo igual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1ea82c55577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ea82c55577_0_15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ea82c55577_0_162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 o TypeScript?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Exemplo real de quando o professor quase subiu um bug em produção por esse detalhe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g1ea82c55577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ea82c55577_0_16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g1ea82c55577_0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402" y="1195425"/>
            <a:ext cx="6099525" cy="32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a82c55577_0_170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Exemplo de cuidado a se tomar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resultado… Um erro pego em homologação pelo time de QA, que quase foi para produção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Mas o que aconteceu?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g1ea82c55577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1ea82c55577_0_17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a82c55577_0_176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Exemplo de cuidado a se tomar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parâmetro resultCode, recebido na chamada da API não era um tipo number, e sim um tipo string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 interface havia sido criada há muito tempo, não se sabe se foi criada errada, ou a resposta da API mudou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g1ea82c55577_0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ea82c55577_0_17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ea82c55577_0_182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Exemplo de cuidado a se tomar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Mas como a checagem de tipo ocorre apenas na transpilação, todo o código funcionava perfeitamente, pois na hora de executar, já não era TypeScript, já havia sido transformado em JavaScript fracamente tipado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g1ea82c55577_0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ea82c55577_0_18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ea82c55577_0_0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Dificuldades e liberdades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MAAAAAAS…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g1ea82c5557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1ea82c55577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a82c55577_0_188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Exemplo de cuidado a se tomar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Em JavaScript, a comparação com duplo ou triplo igual, são diferentes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0 == “0”  -&gt; true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0 === “0” -&gt; false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g1ea82c55577_0_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ea82c55577_0_18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a82c55577_0_194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Exemplo de cuidado a se tomar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Esse é um ótimo exemplo para entendermos a diferença entre a tipagem em tempo de transpilação e em tempo de execução!!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g1ea82c55577_0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1ea82c55577_0_19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ea82c55577_0_200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Como escrever um código com qualidade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 qualidade de um código não se limita apenas às suas funcionalidades, e à sua eficiência.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Existem infinitas maneiras de escrever o mesmo código, com a mesma eficiência.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g1ea82c55577_0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1ea82c55577_0_20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a82c55577_0_206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Como escrever um código com qualidade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Nós escrevemos código para os outros, e não apenas para nós.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g1ea82c55577_0_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1ea82c55577_0_20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a82c55577_0_212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Como escrever um código com qualidade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Um bom código conta uma história. Quase como um resumo, é muito claro o que está sendo feito, e se necesário, podemos nos aprofundar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g1ea82c55577_0_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1ea82c55577_0_21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ea82c55577_0_218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Como escrever um código com qualidade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Um bom código conta uma história. Quase como um resumo, é muito claro o que está sendo feito, e se necesário, podemos nos aprofundar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g1ea82c55577_0_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1ea82c55577_0_21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g1ea82c55577_0_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820" y="0"/>
            <a:ext cx="77503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a82c55577_0_225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Como escrever um código com qualidade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É claro o que esse código faz?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g1ea82c55577_0_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1ea82c55577_0_2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ea82c55577_0_231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Como escrever um código com qualidade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Aqui temos um código que nos dá um resumo de como é o funcionamento do método de cozinhar.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Os nomes nos dão toda a informação que precisamos de cada parte, sem precisarmos saber todos os detalhes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g1ea82c55577_0_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1ea82c55577_0_23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a82c55577_0_237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Como escrever um código com qualidade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Se nós precisarmos de detalhes, podemos entrar em cada um dos métodos, ou classes utilizados, para entender melhor seu funcionamento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g1ea82c55577_0_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ea82c55577_0_23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ea82c55577_0_243"/>
          <p:cNvSpPr txBox="1"/>
          <p:nvPr/>
        </p:nvSpPr>
        <p:spPr>
          <a:xfrm>
            <a:off x="1897075" y="1195430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Como escrever um código com qualidade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Mas se o nosso interesse é apenas na compra dos ingredientes, em entender quando um prato é tirado foto, em saber as condições necessárias para um prato poder ser feito…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Conseguimos nos guiar e direcionar a partir desse método, sem muitas dificuldades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g1ea82c55577_0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1ea82c55577_0_24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a82c55577_0_6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Dificuldades e liberdades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MAAAAAAS…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g1ea82c55577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1ea82c55577_0_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g1ea82c55577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700" y="-7"/>
            <a:ext cx="71493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ea82c55577_0_249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Guard Clause (Cláusula de guarda)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No código anterior, há um padrão de qualidade de código chamado cláusula de guarda.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Significa que antes de executar, e de maneira totalmente isolada, já verificamos as condições, e agimos.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g1ea82c55577_0_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1ea82c55577_0_24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ea82c55577_0_255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Como escrever um código com qualidade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Um bom código conta uma história. Quase como um resumo, é muito claro o que está sendo feito, e se necesário, podemos nos aprofundar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g1ea82c55577_0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ea82c55577_0_2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g1ea82c55577_0_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820" y="0"/>
            <a:ext cx="775036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1ea82c55577_0_255"/>
          <p:cNvSpPr/>
          <p:nvPr/>
        </p:nvSpPr>
        <p:spPr>
          <a:xfrm>
            <a:off x="973200" y="207025"/>
            <a:ext cx="7256400" cy="77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1ea82c55577_0_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1ea82c55577_0_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3800"/>
            <a:ext cx="9144000" cy="3962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ea82c55577_0_272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Guard Clause (Cláusula de guarda)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 para evitarmos o Hadouken, e melhorarmos a legibilidade…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g1ea82c55577_0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ea82c55577_0_27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ea82c55577_0_278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Guard Clause (Cláusula de guarda)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E para evitarmos o Hadouken, e melhorarmos a legibilidade…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g1ea82c55577_0_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1ea82c55577_0_27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g1ea82c55577_0_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67" y="0"/>
            <a:ext cx="841226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ea82c55577_0_285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Conditionals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Conditionals são parte constante do nosso trabalho como programador. Muitas vezes, é melhor ser um pouco mais verboso, para melhorar a legibilidade do código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g1ea82c55577_0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1ea82c55577_0_28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ea82c55577_0_291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Conditionals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Conditionals são parte constante do nosso trabalho como programador. Muitas vezes, é melhor ser um pouco mais verboso, para melhorar a legibilidade do código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g1ea82c55577_0_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1ea82c55577_0_29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ea82c55577_0_297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Como escrever um código com qualidade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Um bom código conta uma história. Quase como um resumo, é muito claro o que está sendo feito, e se necesário, podemos nos aprofundar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g1ea82c55577_0_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1ea82c55577_0_29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g1ea82c55577_0_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820" y="0"/>
            <a:ext cx="77503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ea82c55577_0_305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Como escrever um código com qualidade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Um bom código conta uma história. Quase como um resumo, é muito claro o que está sendo feito, e se necesário, podemos nos aprofundar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g1ea82c55577_0_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1ea82c55577_0_3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g1ea82c55577_0_305"/>
          <p:cNvSpPr/>
          <p:nvPr/>
        </p:nvSpPr>
        <p:spPr>
          <a:xfrm>
            <a:off x="973200" y="207025"/>
            <a:ext cx="7256400" cy="77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g1ea82c55577_0_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013" y="0"/>
            <a:ext cx="75167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1ea82c55577_0_305"/>
          <p:cNvSpPr/>
          <p:nvPr/>
        </p:nvSpPr>
        <p:spPr>
          <a:xfrm>
            <a:off x="943800" y="2941825"/>
            <a:ext cx="7256400" cy="95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ea82c55577_0_321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Conditionals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Criamos um novo método, mas fica muito mais claro o que queremos com esse condicional ao fazermos isso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g1ea82c55577_0_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1ea82c55577_0_3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a82c55577_0_13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Dificuldades e liberdades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Há um motivo pelo qual a tipagem existe, ela nos dá maior segurança de que estamos manipulando dados de maneira correta.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g1ea82c55577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1ea82c55577_0_1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ea82c55577_0_348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Conditionals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Documentação recomendada:</a:t>
            </a:r>
            <a:br>
              <a:rPr lang="en-US" sz="2200">
                <a:solidFill>
                  <a:srgbClr val="91A3AD"/>
                </a:solidFill>
              </a:rPr>
            </a:br>
            <a:br>
              <a:rPr lang="en-US" sz="2200">
                <a:solidFill>
                  <a:srgbClr val="91A3AD"/>
                </a:solidFill>
              </a:rPr>
            </a:br>
            <a:r>
              <a:rPr lang="en-US" sz="2200">
                <a:solidFill>
                  <a:srgbClr val="91A3AD"/>
                </a:solidFill>
              </a:rPr>
              <a:t>https://developer.mozilla.org/en-US/docs/Web/JavaScript/Reference/Global_Objects/Array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g1ea82c55577_0_3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1ea82c55577_0_34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a82c55577_0_327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Conditionals (com arrays)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Outro ponto que pode nos ajudar muito é a correta utilização dos arrays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array no JavaScript possui uma variedade de métodos que nos auxiliam a criar um código mais organizado e legível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g1ea82c55577_0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ea82c55577_0_32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ea82c55577_0_333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Conditionals (com arrays)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Troque isso: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g1ea82c55577_0_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1ea82c55577_0_33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g1ea82c55577_0_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738" y="2714330"/>
            <a:ext cx="5683366" cy="1857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ea82c55577_0_340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Conditionals (com arrays)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Por isso: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g1ea82c55577_0_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1ea82c55577_0_3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g1ea82c55577_0_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175" y="2639625"/>
            <a:ext cx="5803774" cy="20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ea82c55577_0_355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Conditionals (com arrays)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Troque isso: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g1ea82c55577_0_3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1ea82c55577_0_3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g1ea82c55577_0_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938" y="2981030"/>
            <a:ext cx="6556984" cy="1696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ea82c55577_0_362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Conditionals (com arrays)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Por isso: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g1ea82c55577_0_3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1ea82c55577_0_36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g1ea82c55577_0_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75" y="3090350"/>
            <a:ext cx="756285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ea82c55577_0_371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Conditionals (com arrays)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Troque isso: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g1ea82c55577_0_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1ea82c55577_0_37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" name="Google Shape;464;g1ea82c55577_0_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475" y="1281801"/>
            <a:ext cx="6205901" cy="3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ea82c55577_0_379"/>
          <p:cNvSpPr txBox="1"/>
          <p:nvPr/>
        </p:nvSpPr>
        <p:spPr>
          <a:xfrm>
            <a:off x="1897075" y="1195430"/>
            <a:ext cx="597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Conditionals (com arrays)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Por isso: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g1ea82c55577_0_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1ea82c55577_0_37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g1ea82c55577_0_3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325" y="1823655"/>
            <a:ext cx="5256775" cy="31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ea82c55577_0_387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Conditionals (com arrays)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g1ea82c55577_0_3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1ea82c55577_0_38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g1ea82c55577_0_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738" y="2069075"/>
            <a:ext cx="7029369" cy="23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ea82c55577_0_395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Conditionals (com arrays)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g1ea82c55577_0_3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1ea82c55577_0_39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8" name="Google Shape;488;g1ea82c55577_0_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938" y="2175780"/>
            <a:ext cx="6556984" cy="1954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a82c55577_0_19"/>
          <p:cNvSpPr txBox="1"/>
          <p:nvPr/>
        </p:nvSpPr>
        <p:spPr>
          <a:xfrm>
            <a:off x="1897075" y="1195430"/>
            <a:ext cx="5976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Dificuldades e liberdades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Quanto mais programadores mexem em um código, por mais tempo, maior a probabilidade de um erro ocorrer.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 variável que criamos hoje pode ser óbvia para nós, mas será para quem irá mexer no nosso código em 3, 4, 5 anos?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g1ea82c55577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1ea82c55577_0_1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ea82c55577_0_403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Conditionals (com arrays)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g1ea82c55577_0_4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1ea82c55577_0_40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g1ea82c55577_0_4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425" y="1941024"/>
            <a:ext cx="6480974" cy="27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ea82c55577_0_411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Conditionals (com arrays)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g1ea82c55577_0_4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1ea82c55577_0_41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g1ea82c55577_0_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975" y="1791648"/>
            <a:ext cx="6143799" cy="3094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ea82c55577_0_419"/>
          <p:cNvSpPr txBox="1"/>
          <p:nvPr/>
        </p:nvSpPr>
        <p:spPr>
          <a:xfrm>
            <a:off x="1897075" y="1195430"/>
            <a:ext cx="5976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Map x ForEach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Map deve ser utilizado apenas quando queremos criar um novo array a partir do primeiro.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 cada elemento passado, devemos retornar um valor, que será adicionado ao novo Array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g1ea82c55577_0_4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1ea82c55577_0_41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ea82c55577_0_425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Map x ForEach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ForEach </a:t>
            </a:r>
            <a:r>
              <a:rPr lang="en-US" sz="2200">
                <a:solidFill>
                  <a:srgbClr val="91A3AD"/>
                </a:solidFill>
              </a:rPr>
              <a:t>deve ser utilizado para iterarmos em cima do array, porém sem a necessidade de criar um novo array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g1ea82c55577_0_4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1ea82c55577_0_4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ea82c55577_0_431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Map x ForEach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Apesar de muitas vezes podermos utilizar ambos, nosso código fica mais legível quando usamos cada um para sua funcionalidade específica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g1ea82c55577_0_4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1ea82c55577_0_43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ea82c55577_0_437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Map x ForEach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g1ea82c55577_0_4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1ea82c55577_0_43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3" name="Google Shape;533;g1ea82c55577_0_4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675" y="1941024"/>
            <a:ext cx="6310900" cy="24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ea82c55577_0_444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Map x ForEach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g1ea82c55577_0_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1ea82c55577_0_44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1" name="Google Shape;541;g1ea82c55577_0_4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2400" y="2229155"/>
            <a:ext cx="573405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ea82c55577_0_452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Map x ForEach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g1ea82c55577_0_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1ea82c55577_0_45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Qualidade de código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g1ea82c55577_0_4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2400" y="2229155"/>
            <a:ext cx="5734050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1ea82c55577_0_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28050"/>
            <a:ext cx="9143999" cy="5145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e6c7825b80_0_170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6" name="Google Shape;556;g1e6c7825b80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1e6c7825b80_0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1e6c7825b80_0_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a82c55577_0_25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Dificuldades e liberdades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Sempre que pudermos deixar mais informações, deixar o código mais claro, mais legível, mais óbvio para o próximo a mexer nele, isso irá fazer o código melhor, e nos fará programadores melhores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g1ea82c55577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ea82c55577_0_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a82c55577_0_31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Dificuldades e liberdades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Sempre que pudermos deixar mais informações, deixar o código mais claro, mais legível, mais óbvio para o próximo a mexer nele, isso irá fazer o código melhor, e nos fará programadores melhores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g1ea82c55577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1ea82c55577_0_3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g1ea82c55577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"/>
            <a:ext cx="9144000" cy="5155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a82c55577_0_38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Dificuldades e liberdades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Sempre que pudermos deixar mais informações, deixar o código mais claro, mais legível, mais óbvio para o próximo a mexer nele, isso irá fazer o código melhor, e nos fará programadores melhores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g1ea82c55577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1ea82c55577_0_3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TypeScript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1ea82c55577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"/>
            <a:ext cx="9144000" cy="515540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ea82c55577_0_38"/>
          <p:cNvSpPr/>
          <p:nvPr/>
        </p:nvSpPr>
        <p:spPr>
          <a:xfrm>
            <a:off x="805500" y="975350"/>
            <a:ext cx="3411900" cy="27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ea82c55577_0_38"/>
          <p:cNvSpPr/>
          <p:nvPr/>
        </p:nvSpPr>
        <p:spPr>
          <a:xfrm>
            <a:off x="805500" y="2739100"/>
            <a:ext cx="6335700" cy="27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ea82c55577_0_38"/>
          <p:cNvSpPr/>
          <p:nvPr/>
        </p:nvSpPr>
        <p:spPr>
          <a:xfrm>
            <a:off x="805500" y="3179600"/>
            <a:ext cx="6335700" cy="27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1ea82c55577_0_38"/>
          <p:cNvSpPr/>
          <p:nvPr/>
        </p:nvSpPr>
        <p:spPr>
          <a:xfrm>
            <a:off x="805500" y="2077475"/>
            <a:ext cx="2227200" cy="27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